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8" r:id="rId3"/>
    <p:sldId id="281" r:id="rId4"/>
    <p:sldId id="282" r:id="rId5"/>
    <p:sldId id="283" r:id="rId6"/>
    <p:sldId id="285" r:id="rId7"/>
    <p:sldId id="284" r:id="rId8"/>
    <p:sldId id="286"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4" autoAdjust="0"/>
    <p:restoredTop sz="99458" autoAdjust="0"/>
  </p:normalViewPr>
  <p:slideViewPr>
    <p:cSldViewPr>
      <p:cViewPr>
        <p:scale>
          <a:sx n="100" d="100"/>
          <a:sy n="100" d="100"/>
        </p:scale>
        <p:origin x="-1328" y="-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8" Type="http://schemas.openxmlformats.org/officeDocument/2006/relationships/slide" Target="slides/slide7.xml"/><Relationship Id="rId18"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printerSettings" Target="printerSettings/printerSettings1.bin"/><Relationship Id="rId7" Type="http://schemas.openxmlformats.org/officeDocument/2006/relationships/slide" Target="slides/slide6.xml"/><Relationship Id="rId17" Type="http://schemas.openxmlformats.org/officeDocument/2006/relationships/customXml" Target="../customXml/item1.xml"/><Relationship Id="rId16" Type="http://schemas.openxmlformats.org/officeDocument/2006/relationships/tableStyles" Target="tableStyles.xml"/><Relationship Id="rId2" Type="http://schemas.openxmlformats.org/officeDocument/2006/relationships/slide" Target="slides/slide1.xml"/><Relationship Id="rId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ustomXml" Target="../customXml/item3.xml"/><Relationship Id="rId1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7B1B1-293B-403A-9DC9-7A35466DCA67}" type="datetimeFigureOut">
              <a:rPr lang="en-US" smtClean="0"/>
              <a:pPr/>
              <a:t>5/16/12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EAC86-4D12-47B4-8971-43DFFFDB031C}" type="slidenum">
              <a:rPr lang="en-US" smtClean="0"/>
              <a:pPr/>
              <a:t>‹#›</a:t>
            </a:fld>
            <a:endParaRPr lang="en-US"/>
          </a:p>
        </p:txBody>
      </p:sp>
    </p:spTree>
    <p:extLst>
      <p:ext uri="{BB962C8B-B14F-4D97-AF65-F5344CB8AC3E}">
        <p14:creationId xmlns:p14="http://schemas.microsoft.com/office/powerpoint/2010/main" val="111525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morning everybody, What a pleasure</a:t>
            </a:r>
            <a:r>
              <a:rPr lang="en-US" baseline="0" dirty="0" smtClean="0"/>
              <a:t> it is for me to be here in beautiful Bali and to have the honor to speak to all of you.</a:t>
            </a:r>
            <a:endParaRPr lang="en-US" dirty="0"/>
          </a:p>
        </p:txBody>
      </p:sp>
      <p:sp>
        <p:nvSpPr>
          <p:cNvPr id="4" name="Slide Number Placeholder 3"/>
          <p:cNvSpPr>
            <a:spLocks noGrp="1"/>
          </p:cNvSpPr>
          <p:nvPr>
            <p:ph type="sldNum" sz="quarter" idx="10"/>
          </p:nvPr>
        </p:nvSpPr>
        <p:spPr/>
        <p:txBody>
          <a:bodyPr/>
          <a:lstStyle/>
          <a:p>
            <a:fld id="{204EAC86-4D12-47B4-8971-43DFFFDB031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Pilots, what is up with those guys?</a:t>
            </a:r>
            <a:endParaRPr lang="en-US" baseline="0" dirty="0" smtClean="0"/>
          </a:p>
          <a:p>
            <a:r>
              <a:rPr lang="en-US" baseline="0" dirty="0" smtClean="0"/>
              <a:t>Always so grumpy – filing hazard reports.</a:t>
            </a:r>
          </a:p>
          <a:p>
            <a:r>
              <a:rPr lang="en-US" baseline="0" dirty="0" smtClean="0"/>
              <a:t>Traditionally viewed as “Last Line of Defense” The Savior of everyone one board the dangerous airplane, The Hero of the Day.</a:t>
            </a:r>
          </a:p>
          <a:p>
            <a:r>
              <a:rPr lang="en-US" baseline="0" dirty="0" smtClean="0"/>
              <a:t>What a load of rubbish.</a:t>
            </a:r>
          </a:p>
          <a:p>
            <a:r>
              <a:rPr lang="en-US" baseline="0" dirty="0" smtClean="0"/>
              <a:t>The truth is everyone that commits themselves to safety is a Hero and that means each and everyone of us here today.</a:t>
            </a:r>
          </a:p>
          <a:p>
            <a:r>
              <a:rPr lang="en-US" baseline="0" dirty="0" smtClean="0"/>
              <a:t>We are all links in a chain that will save lives, in light of the loss of the 45 so recently, this is a fitting call to action – on all matters of flight safety.</a:t>
            </a:r>
          </a:p>
          <a:p>
            <a:r>
              <a:rPr lang="en-US" baseline="0" dirty="0" smtClean="0"/>
              <a:t>Pilots are at the Sharp End of the stick, they are the ones face the threats, they are the ones that must manage these threats.</a:t>
            </a:r>
          </a:p>
          <a:p>
            <a:endParaRPr lang="en-US" baseline="0" dirty="0" smtClean="0"/>
          </a:p>
          <a:p>
            <a:r>
              <a:rPr lang="en-US" baseline="0" dirty="0" smtClean="0"/>
              <a:t>What are these Threats</a:t>
            </a:r>
          </a:p>
          <a:p>
            <a:endParaRPr lang="en-US" baseline="0" dirty="0" smtClean="0"/>
          </a:p>
          <a:p>
            <a:r>
              <a:rPr lang="en-US" baseline="0" dirty="0" smtClean="0"/>
              <a:t>Anytime there is a NOTAM on construction at an airport, this tells a pilot, everything his charts are telling him about the airport may not be right.</a:t>
            </a:r>
          </a:p>
          <a:p>
            <a:r>
              <a:rPr lang="en-US" baseline="0" dirty="0" smtClean="0"/>
              <a:t>Runway lengths may be different, which means he may not be able to carry his usual payloads into that airport. This is </a:t>
            </a:r>
            <a:r>
              <a:rPr lang="en-US" baseline="0" dirty="0" err="1" smtClean="0"/>
              <a:t>somethine</a:t>
            </a:r>
            <a:r>
              <a:rPr lang="en-US" baseline="0" dirty="0" smtClean="0"/>
              <a:t> he will need to deal with before leaving his point of departure.</a:t>
            </a:r>
          </a:p>
          <a:p>
            <a:r>
              <a:rPr lang="en-US" baseline="0" dirty="0" smtClean="0"/>
              <a:t>Taxiways may be closed, which means the way he taxied to the terminal the last time he was at this airport will not be the same this time. This, as is any runway shortening will be </a:t>
            </a:r>
            <a:r>
              <a:rPr lang="en-US" baseline="0" dirty="0" err="1" smtClean="0"/>
              <a:t>Notamed</a:t>
            </a:r>
            <a:r>
              <a:rPr lang="en-US" baseline="0" dirty="0" smtClean="0"/>
              <a:t>.</a:t>
            </a:r>
          </a:p>
          <a:p>
            <a:r>
              <a:rPr lang="en-US" baseline="0" dirty="0" smtClean="0"/>
              <a:t>They may be stray equipment or foreign objects on the runway and taxiways.</a:t>
            </a:r>
          </a:p>
          <a:p>
            <a:endParaRPr lang="en-US" baseline="0" dirty="0" smtClean="0"/>
          </a:p>
          <a:p>
            <a:r>
              <a:rPr lang="en-US" baseline="0" dirty="0" smtClean="0"/>
              <a:t>Pilots may be come across many different accents during of the course of a flight, more accurately though they will come across many different applications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497791-95C3-49F6-A77D-4D36173D6A4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4EAC86-4D12-47B4-8971-43DFFFDB031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646D47-4DBD-4D9D-B12F-AE32940B6DBB}" type="datetime1">
              <a:rPr lang="en-US" smtClean="0"/>
              <a:pPr/>
              <a:t>5/16/12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5D913-E941-4F47-89F6-704B299E0B30}" type="datetime1">
              <a:rPr lang="en-US" smtClean="0"/>
              <a:pPr/>
              <a:t>5/16/12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C33BE4-CA3A-4866-9686-831818535EE2}" type="datetime1">
              <a:rPr lang="en-US" smtClean="0"/>
              <a:pPr/>
              <a:t>5/16/12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533EC-E32B-4500-908F-12BFAAB3A9D4}" type="datetime1">
              <a:rPr lang="en-US" smtClean="0"/>
              <a:pPr/>
              <a:t>5/16/12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7262D7-2C25-4F86-838C-9BAB85CFD352}" type="datetime1">
              <a:rPr lang="en-US" smtClean="0"/>
              <a:pPr/>
              <a:t>5/16/12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6429F5-5494-4E31-8EDC-E99164A6DD73}" type="datetime1">
              <a:rPr lang="en-US" smtClean="0"/>
              <a:pPr/>
              <a:t>5/16/12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D80F4E-2DD0-463F-A53A-AFF7A08A6D47}" type="datetime1">
              <a:rPr lang="en-US" smtClean="0"/>
              <a:pPr/>
              <a:t>5/16/12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4FF66E-6D94-4752-8439-B6157EA43F20}" type="datetime1">
              <a:rPr lang="en-US" smtClean="0"/>
              <a:pPr/>
              <a:t>5/16/12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B740E-E004-4D48-B0D5-D6F6F3BBA03A}" type="datetime1">
              <a:rPr lang="en-US" smtClean="0"/>
              <a:pPr/>
              <a:t>5/16/12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7BF6D0-ECD1-4888-8C6A-74EA7C8A1E0C}" type="datetime1">
              <a:rPr lang="en-US" smtClean="0"/>
              <a:pPr/>
              <a:t>5/16/12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35528-8248-4274-8042-479A19FAAABB}" type="datetime1">
              <a:rPr lang="en-US" smtClean="0"/>
              <a:pPr/>
              <a:t>5/16/12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983B9-BB76-49BE-ACE1-7470565827F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E9E89-5B7C-4EFB-90A8-18DFC0D52766}" type="datetime1">
              <a:rPr lang="en-US" smtClean="0"/>
              <a:pPr/>
              <a:t>5/16/12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983B9-BB76-49BE-ACE1-7470565827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4.tif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4.tif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5.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6.tif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A380 Picture.jpg"/>
          <p:cNvPicPr>
            <a:picLocks noChangeAspect="1"/>
          </p:cNvPicPr>
          <p:nvPr/>
        </p:nvPicPr>
        <p:blipFill>
          <a:blip r:embed="rId3" cstate="print"/>
          <a:stretch>
            <a:fillRect/>
          </a:stretch>
        </p:blipFill>
        <p:spPr>
          <a:xfrm>
            <a:off x="0" y="0"/>
            <a:ext cx="9144000" cy="6858000"/>
          </a:xfrm>
          <a:prstGeom prst="rect">
            <a:avLst/>
          </a:prstGeom>
          <a:solidFill>
            <a:schemeClr val="accent5">
              <a:lumMod val="40000"/>
              <a:lumOff val="60000"/>
            </a:schemeClr>
          </a:solidFill>
        </p:spPr>
      </p:pic>
      <p:sp>
        <p:nvSpPr>
          <p:cNvPr id="5" name="Rounded Rectangle 4"/>
          <p:cNvSpPr/>
          <p:nvPr/>
        </p:nvSpPr>
        <p:spPr bwMode="auto">
          <a:xfrm>
            <a:off x="609600" y="1524000"/>
            <a:ext cx="6477000" cy="1371600"/>
          </a:xfrm>
          <a:prstGeom prst="roundRect">
            <a:avLst/>
          </a:prstGeom>
          <a:solidFill>
            <a:schemeClr val="accent5">
              <a:lumMod val="40000"/>
              <a:lumOff val="6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2060"/>
                </a:solidFill>
                <a:effectLst/>
                <a:latin typeface="Calibri" pitchFamily="34" charset="0"/>
                <a:ea typeface="ＭＳ Ｐゴシック" pitchFamily="28" charset="-128"/>
              </a:rPr>
              <a:t>The Collaborative Approach</a:t>
            </a:r>
            <a:r>
              <a:rPr kumimoji="0" lang="en-US" sz="3200" b="1" i="0" u="none" strike="noStrike" cap="none" normalizeH="0" dirty="0" smtClean="0">
                <a:ln>
                  <a:noFill/>
                </a:ln>
                <a:solidFill>
                  <a:srgbClr val="002060"/>
                </a:solidFill>
                <a:effectLst/>
                <a:latin typeface="Calibri" pitchFamily="34" charset="0"/>
                <a:ea typeface="ＭＳ Ｐゴシック" pitchFamily="28" charset="-128"/>
              </a:rPr>
              <a:t> – Pilot Considerations and Pilot Solutions</a:t>
            </a:r>
            <a:endParaRPr kumimoji="0" lang="en-US" sz="3200" b="1" i="0" u="none" strike="noStrike" cap="none" normalizeH="0" baseline="0" dirty="0" smtClean="0">
              <a:ln>
                <a:noFill/>
              </a:ln>
              <a:solidFill>
                <a:srgbClr val="002060"/>
              </a:solidFill>
              <a:effectLst/>
              <a:latin typeface="Calibri" pitchFamily="34" charset="0"/>
              <a:ea typeface="ＭＳ Ｐゴシック" pitchFamily="28" charset="-128"/>
            </a:endParaRPr>
          </a:p>
        </p:txBody>
      </p:sp>
      <p:sp>
        <p:nvSpPr>
          <p:cNvPr id="6" name="TextBox 5"/>
          <p:cNvSpPr txBox="1"/>
          <p:nvPr/>
        </p:nvSpPr>
        <p:spPr>
          <a:xfrm>
            <a:off x="609600" y="5906869"/>
            <a:ext cx="4343400" cy="512320"/>
          </a:xfrm>
          <a:prstGeom prst="rect">
            <a:avLst/>
          </a:prstGeom>
          <a:noFill/>
        </p:spPr>
        <p:txBody>
          <a:bodyPr wrap="square" rtlCol="0">
            <a:spAutoFit/>
          </a:bodyPr>
          <a:lstStyle/>
          <a:p>
            <a:pPr>
              <a:lnSpc>
                <a:spcPts val="1600"/>
              </a:lnSpc>
            </a:pPr>
            <a:r>
              <a:rPr lang="en-US" sz="2000" b="1" dirty="0" smtClean="0">
                <a:solidFill>
                  <a:srgbClr val="002060"/>
                </a:solidFill>
              </a:rPr>
              <a:t>Captain Adrian Abraham</a:t>
            </a:r>
          </a:p>
          <a:p>
            <a:pPr>
              <a:lnSpc>
                <a:spcPts val="1600"/>
              </a:lnSpc>
            </a:pPr>
            <a:r>
              <a:rPr lang="en-US" dirty="0" smtClean="0">
                <a:solidFill>
                  <a:srgbClr val="002060"/>
                </a:solidFill>
              </a:rPr>
              <a:t>22</a:t>
            </a:r>
            <a:r>
              <a:rPr lang="en-US" baseline="30000" dirty="0" smtClean="0">
                <a:solidFill>
                  <a:srgbClr val="002060"/>
                </a:solidFill>
              </a:rPr>
              <a:t>nd</a:t>
            </a:r>
            <a:r>
              <a:rPr lang="en-US" sz="1800" dirty="0" smtClean="0">
                <a:solidFill>
                  <a:srgbClr val="002060"/>
                </a:solidFill>
              </a:rPr>
              <a:t> May 2012</a:t>
            </a:r>
            <a:endParaRPr lang="en-US" sz="1800" dirty="0">
              <a:solidFill>
                <a:srgbClr val="00206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31747" name="Rectangle 3"/>
          <p:cNvSpPr>
            <a:spLocks noGrp="1" noChangeArrowheads="1"/>
          </p:cNvSpPr>
          <p:nvPr>
            <p:ph type="body" idx="1"/>
          </p:nvPr>
        </p:nvSpPr>
        <p:spPr>
          <a:xfrm>
            <a:off x="518864" y="1567333"/>
            <a:ext cx="8229600" cy="4525963"/>
          </a:xfrm>
        </p:spPr>
        <p:txBody>
          <a:bodyPr/>
          <a:lstStyle/>
          <a:p>
            <a:pPr eaLnBrk="1" hangingPunct="1"/>
            <a:r>
              <a:rPr lang="en-US" sz="2800" dirty="0" smtClean="0"/>
              <a:t>Threat Managers at the Sharp End.</a:t>
            </a:r>
          </a:p>
          <a:p>
            <a:pPr eaLnBrk="1" hangingPunct="1"/>
            <a:r>
              <a:rPr lang="en-US" sz="2800" dirty="0" smtClean="0"/>
              <a:t>Airport Threats:</a:t>
            </a:r>
          </a:p>
          <a:p>
            <a:pPr lvl="1"/>
            <a:r>
              <a:rPr lang="en-US" sz="2400" dirty="0" smtClean="0"/>
              <a:t>Construction.</a:t>
            </a:r>
          </a:p>
          <a:p>
            <a:pPr lvl="1"/>
            <a:r>
              <a:rPr lang="en-US" sz="2400" dirty="0" smtClean="0"/>
              <a:t>Communication.</a:t>
            </a:r>
          </a:p>
          <a:p>
            <a:pPr lvl="1"/>
            <a:r>
              <a:rPr lang="en-US" sz="2400" dirty="0" smtClean="0"/>
              <a:t>Markings and Signs.</a:t>
            </a:r>
          </a:p>
          <a:p>
            <a:pPr lvl="1"/>
            <a:r>
              <a:rPr lang="en-US" sz="2400" dirty="0" smtClean="0"/>
              <a:t>Birds / Wildlife.</a:t>
            </a:r>
          </a:p>
          <a:p>
            <a:pPr lvl="1"/>
            <a:r>
              <a:rPr lang="en-US" sz="2400" dirty="0" smtClean="0"/>
              <a:t>Weather.</a:t>
            </a:r>
          </a:p>
          <a:p>
            <a:pPr lvl="1"/>
            <a:endParaRPr lang="en-US" sz="2400" dirty="0" smtClean="0"/>
          </a:p>
        </p:txBody>
      </p:sp>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2</a:t>
            </a:fld>
            <a:endParaRPr lang="en-US"/>
          </a:p>
        </p:txBody>
      </p:sp>
      <p:sp>
        <p:nvSpPr>
          <p:cNvPr id="2" name="Title 1"/>
          <p:cNvSpPr>
            <a:spLocks noGrp="1"/>
          </p:cNvSpPr>
          <p:nvPr>
            <p:ph type="title"/>
          </p:nvPr>
        </p:nvSpPr>
        <p:spPr/>
        <p:txBody>
          <a:bodyPr/>
          <a:lstStyle/>
          <a:p>
            <a:r>
              <a:rPr lang="en-GB" dirty="0" smtClean="0"/>
              <a:t>Pilot Considerations</a:t>
            </a:r>
            <a:endParaRPr lang="en-GB"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31747" name="Rectangle 3"/>
          <p:cNvSpPr>
            <a:spLocks noGrp="1" noChangeArrowheads="1"/>
          </p:cNvSpPr>
          <p:nvPr>
            <p:ph type="body" idx="1"/>
          </p:nvPr>
        </p:nvSpPr>
        <p:spPr>
          <a:xfrm>
            <a:off x="518864" y="1567333"/>
            <a:ext cx="8229600" cy="4525963"/>
          </a:xfrm>
        </p:spPr>
        <p:txBody>
          <a:bodyPr/>
          <a:lstStyle/>
          <a:p>
            <a:pPr eaLnBrk="1" hangingPunct="1"/>
            <a:r>
              <a:rPr lang="en-US" sz="2800" dirty="0" smtClean="0"/>
              <a:t>Runway Safety Teams</a:t>
            </a:r>
          </a:p>
          <a:p>
            <a:pPr eaLnBrk="1" hangingPunct="1"/>
            <a:r>
              <a:rPr lang="en-US" sz="2800" dirty="0" smtClean="0"/>
              <a:t>Emphasis on R.T. Phraseology</a:t>
            </a:r>
          </a:p>
          <a:p>
            <a:pPr eaLnBrk="1" hangingPunct="1"/>
            <a:r>
              <a:rPr lang="en-US" sz="2800" dirty="0" smtClean="0"/>
              <a:t>Runway Audits – Markings and Signs.</a:t>
            </a:r>
          </a:p>
          <a:p>
            <a:pPr eaLnBrk="1" hangingPunct="1"/>
            <a:r>
              <a:rPr lang="en-US" sz="2800" dirty="0" smtClean="0"/>
              <a:t>Technology</a:t>
            </a:r>
            <a:endParaRPr lang="en-US" sz="2400" dirty="0" smtClean="0"/>
          </a:p>
          <a:p>
            <a:pPr eaLnBrk="1" hangingPunct="1"/>
            <a:r>
              <a:rPr lang="en-US" sz="2800" dirty="0" smtClean="0"/>
              <a:t>Risk Register</a:t>
            </a:r>
            <a:endParaRPr lang="en-US" sz="2400" dirty="0" smtClean="0"/>
          </a:p>
          <a:p>
            <a:pPr eaLnBrk="1" hangingPunct="1"/>
            <a:r>
              <a:rPr lang="en-US" sz="2800" dirty="0" smtClean="0"/>
              <a:t>The Power of the Internet</a:t>
            </a:r>
            <a:endParaRPr lang="en-US" sz="2800" dirty="0" smtClean="0"/>
          </a:p>
          <a:p>
            <a:pPr marL="0" indent="0" eaLnBrk="1" hangingPunct="1">
              <a:buNone/>
            </a:pPr>
            <a:endParaRPr lang="en-US" sz="2800" dirty="0" smtClean="0"/>
          </a:p>
        </p:txBody>
      </p:sp>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3</a:t>
            </a:fld>
            <a:endParaRPr lang="en-US"/>
          </a:p>
        </p:txBody>
      </p:sp>
      <p:sp>
        <p:nvSpPr>
          <p:cNvPr id="2" name="Title 1"/>
          <p:cNvSpPr>
            <a:spLocks noGrp="1"/>
          </p:cNvSpPr>
          <p:nvPr>
            <p:ph type="title"/>
          </p:nvPr>
        </p:nvSpPr>
        <p:spPr/>
        <p:txBody>
          <a:bodyPr/>
          <a:lstStyle/>
          <a:p>
            <a:r>
              <a:rPr lang="en-GB" dirty="0" smtClean="0"/>
              <a:t>Pilot Solutions</a:t>
            </a:r>
            <a:endParaRPr lang="en-GB" dirty="0"/>
          </a:p>
        </p:txBody>
      </p:sp>
    </p:spTree>
    <p:extLst>
      <p:ext uri="{BB962C8B-B14F-4D97-AF65-F5344CB8AC3E}">
        <p14:creationId xmlns:p14="http://schemas.microsoft.com/office/powerpoint/2010/main" val="888414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4</a:t>
            </a:fld>
            <a:endParaRPr lang="en-US"/>
          </a:p>
        </p:txBody>
      </p:sp>
      <p:sp>
        <p:nvSpPr>
          <p:cNvPr id="2" name="Title 1"/>
          <p:cNvSpPr>
            <a:spLocks noGrp="1"/>
          </p:cNvSpPr>
          <p:nvPr>
            <p:ph type="title"/>
          </p:nvPr>
        </p:nvSpPr>
        <p:spPr/>
        <p:txBody>
          <a:bodyPr>
            <a:noAutofit/>
          </a:bodyPr>
          <a:lstStyle/>
          <a:p>
            <a:r>
              <a:rPr lang="en-US" sz="3200" dirty="0" smtClean="0"/>
              <a:t>Outdated </a:t>
            </a:r>
            <a:r>
              <a:rPr lang="en-US" sz="3200" dirty="0"/>
              <a:t>Information on Taxiway charts and </a:t>
            </a:r>
            <a:r>
              <a:rPr lang="en-US" sz="3200" dirty="0" err="1"/>
              <a:t>Notams</a:t>
            </a:r>
            <a:r>
              <a:rPr lang="en-US" sz="3200" dirty="0"/>
              <a:t> during construction.</a:t>
            </a:r>
            <a:br>
              <a:rPr lang="en-US" sz="3200" dirty="0"/>
            </a:br>
            <a:endParaRPr lang="en-US" sz="3200" dirty="0"/>
          </a:p>
        </p:txBody>
      </p:sp>
      <p:pic>
        <p:nvPicPr>
          <p:cNvPr id="4" name="Picture 3" descr="pla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3728" y="1700808"/>
            <a:ext cx="4927600" cy="4965700"/>
          </a:xfrm>
          <a:prstGeom prst="rect">
            <a:avLst/>
          </a:prstGeom>
        </p:spPr>
      </p:pic>
    </p:spTree>
    <p:extLst>
      <p:ext uri="{BB962C8B-B14F-4D97-AF65-F5344CB8AC3E}">
        <p14:creationId xmlns:p14="http://schemas.microsoft.com/office/powerpoint/2010/main" val="322581785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5</a:t>
            </a:fld>
            <a:endParaRPr lang="en-US"/>
          </a:p>
        </p:txBody>
      </p:sp>
      <p:sp>
        <p:nvSpPr>
          <p:cNvPr id="2" name="Title 1"/>
          <p:cNvSpPr>
            <a:spLocks noGrp="1"/>
          </p:cNvSpPr>
          <p:nvPr>
            <p:ph type="title"/>
          </p:nvPr>
        </p:nvSpPr>
        <p:spPr/>
        <p:txBody>
          <a:bodyPr>
            <a:noAutofit/>
          </a:bodyPr>
          <a:lstStyle/>
          <a:p>
            <a:r>
              <a:rPr lang="en-US" sz="3200" dirty="0" smtClean="0"/>
              <a:t>Outdated </a:t>
            </a:r>
            <a:r>
              <a:rPr lang="en-US" sz="3200" dirty="0"/>
              <a:t>Information on Taxiway charts and </a:t>
            </a:r>
            <a:r>
              <a:rPr lang="en-US" sz="3200" dirty="0" err="1"/>
              <a:t>Notams</a:t>
            </a:r>
            <a:r>
              <a:rPr lang="en-US" sz="3200" dirty="0"/>
              <a:t> during construction.</a:t>
            </a:r>
            <a:br>
              <a:rPr lang="en-US" sz="3200" dirty="0"/>
            </a:br>
            <a:endParaRPr lang="en-US" sz="3200" dirty="0"/>
          </a:p>
        </p:txBody>
      </p:sp>
      <p:pic>
        <p:nvPicPr>
          <p:cNvPr id="3" name="Picture 2" descr="notams.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5736" y="1556792"/>
            <a:ext cx="5092700" cy="6362700"/>
          </a:xfrm>
          <a:prstGeom prst="rect">
            <a:avLst/>
          </a:prstGeom>
        </p:spPr>
      </p:pic>
    </p:spTree>
    <p:extLst>
      <p:ext uri="{BB962C8B-B14F-4D97-AF65-F5344CB8AC3E}">
        <p14:creationId xmlns:p14="http://schemas.microsoft.com/office/powerpoint/2010/main" val="21126434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6</a:t>
            </a:fld>
            <a:endParaRPr lang="en-US"/>
          </a:p>
        </p:txBody>
      </p:sp>
      <p:sp>
        <p:nvSpPr>
          <p:cNvPr id="2" name="Title 1"/>
          <p:cNvSpPr>
            <a:spLocks noGrp="1"/>
          </p:cNvSpPr>
          <p:nvPr>
            <p:ph type="title"/>
          </p:nvPr>
        </p:nvSpPr>
        <p:spPr/>
        <p:txBody>
          <a:bodyPr>
            <a:noAutofit/>
          </a:bodyPr>
          <a:lstStyle/>
          <a:p>
            <a:r>
              <a:rPr lang="en-US" sz="3200" dirty="0" smtClean="0"/>
              <a:t>Outdated </a:t>
            </a:r>
            <a:r>
              <a:rPr lang="en-US" sz="3200" dirty="0"/>
              <a:t>Information on Taxiway charts and </a:t>
            </a:r>
            <a:r>
              <a:rPr lang="en-US" sz="3200" dirty="0" err="1"/>
              <a:t>Notams</a:t>
            </a:r>
            <a:r>
              <a:rPr lang="en-US" sz="3200" dirty="0"/>
              <a:t> during construction.</a:t>
            </a:r>
            <a:br>
              <a:rPr lang="en-US" sz="3200" dirty="0"/>
            </a:br>
            <a:endParaRPr lang="en-US" sz="3200" dirty="0"/>
          </a:p>
        </p:txBody>
      </p:sp>
      <p:pic>
        <p:nvPicPr>
          <p:cNvPr id="3" name="Picture 2" descr="notams.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5736" y="1556792"/>
            <a:ext cx="5092700" cy="6362700"/>
          </a:xfrm>
          <a:prstGeom prst="rect">
            <a:avLst/>
          </a:prstGeom>
        </p:spPr>
      </p:pic>
    </p:spTree>
    <p:extLst>
      <p:ext uri="{BB962C8B-B14F-4D97-AF65-F5344CB8AC3E}">
        <p14:creationId xmlns:p14="http://schemas.microsoft.com/office/powerpoint/2010/main" val="26311272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7</a:t>
            </a:fld>
            <a:endParaRPr lang="en-US"/>
          </a:p>
        </p:txBody>
      </p:sp>
      <p:sp>
        <p:nvSpPr>
          <p:cNvPr id="2" name="Title 1"/>
          <p:cNvSpPr>
            <a:spLocks noGrp="1"/>
          </p:cNvSpPr>
          <p:nvPr>
            <p:ph type="title"/>
          </p:nvPr>
        </p:nvSpPr>
        <p:spPr/>
        <p:txBody>
          <a:bodyPr>
            <a:noAutofit/>
          </a:bodyPr>
          <a:lstStyle/>
          <a:p>
            <a:r>
              <a:rPr lang="en-US" sz="3200" dirty="0" smtClean="0"/>
              <a:t>Outdated </a:t>
            </a:r>
            <a:r>
              <a:rPr lang="en-US" sz="3200" dirty="0"/>
              <a:t>Information on Taxiway charts and </a:t>
            </a:r>
            <a:r>
              <a:rPr lang="en-US" sz="3200" dirty="0" err="1"/>
              <a:t>Notams</a:t>
            </a:r>
            <a:r>
              <a:rPr lang="en-US" sz="3200" dirty="0"/>
              <a:t> during construction.</a:t>
            </a:r>
            <a:br>
              <a:rPr lang="en-US" sz="3200" dirty="0"/>
            </a:br>
            <a:endParaRPr lang="en-US" sz="3200" dirty="0"/>
          </a:p>
        </p:txBody>
      </p:sp>
      <p:pic>
        <p:nvPicPr>
          <p:cNvPr id="4" name="Picture 3" descr="BKI.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584" y="1412776"/>
            <a:ext cx="7164288" cy="5062650"/>
          </a:xfrm>
          <a:prstGeom prst="rect">
            <a:avLst/>
          </a:prstGeom>
        </p:spPr>
      </p:pic>
    </p:spTree>
    <p:extLst>
      <p:ext uri="{BB962C8B-B14F-4D97-AF65-F5344CB8AC3E}">
        <p14:creationId xmlns:p14="http://schemas.microsoft.com/office/powerpoint/2010/main" val="12381710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Header.TIF"/>
          <p:cNvPicPr>
            <a:picLocks noChangeAspect="1"/>
          </p:cNvPicPr>
          <p:nvPr/>
        </p:nvPicPr>
        <p:blipFill>
          <a:blip r:embed="rId3" cstate="print"/>
          <a:stretch>
            <a:fillRect/>
          </a:stretch>
        </p:blipFill>
        <p:spPr>
          <a:xfrm>
            <a:off x="0" y="0"/>
            <a:ext cx="9144000" cy="1330523"/>
          </a:xfrm>
          <a:prstGeom prst="rect">
            <a:avLst/>
          </a:prstGeom>
        </p:spPr>
      </p:pic>
      <p:sp>
        <p:nvSpPr>
          <p:cNvPr id="12" name="Date Placeholder 11"/>
          <p:cNvSpPr>
            <a:spLocks noGrp="1"/>
          </p:cNvSpPr>
          <p:nvPr>
            <p:ph type="dt" sz="half" idx="10"/>
          </p:nvPr>
        </p:nvSpPr>
        <p:spPr/>
        <p:txBody>
          <a:bodyPr/>
          <a:lstStyle/>
          <a:p>
            <a:fld id="{D6BD6434-CC0A-4473-B90F-DC69A1A12931}" type="datetime1">
              <a:rPr lang="en-US" smtClean="0"/>
              <a:pPr/>
              <a:t>5/16/12</a:t>
            </a:fld>
            <a:endParaRPr lang="en-US"/>
          </a:p>
        </p:txBody>
      </p:sp>
      <p:sp>
        <p:nvSpPr>
          <p:cNvPr id="13" name="Slide Number Placeholder 12"/>
          <p:cNvSpPr>
            <a:spLocks noGrp="1"/>
          </p:cNvSpPr>
          <p:nvPr>
            <p:ph type="sldNum" sz="quarter" idx="12"/>
          </p:nvPr>
        </p:nvSpPr>
        <p:spPr/>
        <p:txBody>
          <a:bodyPr/>
          <a:lstStyle/>
          <a:p>
            <a:fld id="{15C983B9-BB76-49BE-ACE1-7470565827FA}" type="slidenum">
              <a:rPr lang="en-US" smtClean="0"/>
              <a:pPr/>
              <a:t>8</a:t>
            </a:fld>
            <a:endParaRPr lang="en-US"/>
          </a:p>
        </p:txBody>
      </p:sp>
      <p:sp>
        <p:nvSpPr>
          <p:cNvPr id="2" name="Title 1"/>
          <p:cNvSpPr>
            <a:spLocks noGrp="1"/>
          </p:cNvSpPr>
          <p:nvPr>
            <p:ph type="title"/>
          </p:nvPr>
        </p:nvSpPr>
        <p:spPr/>
        <p:txBody>
          <a:bodyPr>
            <a:noAutofit/>
          </a:bodyPr>
          <a:lstStyle/>
          <a:p>
            <a:r>
              <a:rPr lang="en-US" sz="3200" dirty="0" smtClean="0"/>
              <a:t>Outdated </a:t>
            </a:r>
            <a:r>
              <a:rPr lang="en-US" sz="3200" dirty="0"/>
              <a:t>Information on Taxiway charts and </a:t>
            </a:r>
            <a:r>
              <a:rPr lang="en-US" sz="3200" dirty="0" err="1"/>
              <a:t>Notams</a:t>
            </a:r>
            <a:r>
              <a:rPr lang="en-US" sz="3200" dirty="0"/>
              <a:t> during construction.</a:t>
            </a:r>
            <a:br>
              <a:rPr lang="en-US" sz="3200" dirty="0"/>
            </a:br>
            <a:endParaRPr lang="en-US" sz="3200" dirty="0"/>
          </a:p>
        </p:txBody>
      </p:sp>
      <p:pic>
        <p:nvPicPr>
          <p:cNvPr id="3" name="Picture 2" descr="bki.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9792" y="1700808"/>
            <a:ext cx="3672408" cy="4542905"/>
          </a:xfrm>
          <a:prstGeom prst="rect">
            <a:avLst/>
          </a:prstGeom>
        </p:spPr>
      </p:pic>
    </p:spTree>
    <p:extLst>
      <p:ext uri="{BB962C8B-B14F-4D97-AF65-F5344CB8AC3E}">
        <p14:creationId xmlns:p14="http://schemas.microsoft.com/office/powerpoint/2010/main" val="6707889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A380 Picture.jpg"/>
          <p:cNvPicPr>
            <a:picLocks noChangeAspect="1"/>
          </p:cNvPicPr>
          <p:nvPr/>
        </p:nvPicPr>
        <p:blipFill>
          <a:blip r:embed="rId3" cstate="print"/>
          <a:stretch>
            <a:fillRect/>
          </a:stretch>
        </p:blipFill>
        <p:spPr>
          <a:xfrm>
            <a:off x="0" y="0"/>
            <a:ext cx="9144000" cy="6858000"/>
          </a:xfrm>
          <a:prstGeom prst="rect">
            <a:avLst/>
          </a:prstGeom>
          <a:solidFill>
            <a:schemeClr val="accent5">
              <a:lumMod val="40000"/>
              <a:lumOff val="60000"/>
            </a:schemeClr>
          </a:solidFill>
        </p:spPr>
      </p:pic>
      <p:sp>
        <p:nvSpPr>
          <p:cNvPr id="5" name="Rounded Rectangle 4"/>
          <p:cNvSpPr/>
          <p:nvPr/>
        </p:nvSpPr>
        <p:spPr bwMode="auto">
          <a:xfrm>
            <a:off x="609600" y="1524000"/>
            <a:ext cx="6477000" cy="1371600"/>
          </a:xfrm>
          <a:prstGeom prst="roundRect">
            <a:avLst/>
          </a:prstGeom>
          <a:solidFill>
            <a:schemeClr val="accent5">
              <a:lumMod val="40000"/>
              <a:lumOff val="6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b="1" dirty="0" smtClean="0">
                <a:solidFill>
                  <a:srgbClr val="002060"/>
                </a:solidFill>
                <a:latin typeface="Calibri" pitchFamily="34" charset="0"/>
                <a:ea typeface="ＭＳ Ｐゴシック" pitchFamily="28" charset="-128"/>
              </a:rPr>
              <a:t>THANK YOU</a:t>
            </a:r>
            <a:endParaRPr kumimoji="0" lang="en-US" sz="3200" b="1" i="0" u="none" strike="noStrike" cap="none" normalizeH="0" baseline="0" dirty="0" smtClean="0">
              <a:ln>
                <a:noFill/>
              </a:ln>
              <a:solidFill>
                <a:srgbClr val="002060"/>
              </a:solidFill>
              <a:effectLst/>
              <a:latin typeface="Calibri" pitchFamily="34" charset="0"/>
              <a:ea typeface="ＭＳ Ｐゴシック" pitchFamily="28" charset="-128"/>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b0c29a6-a2e0-472b-bfb4-397922b0132f">Presentation</Category>
    <Type_x0020_Name xmlns="2b0c29a6-a2e0-472b-bfb4-397922b0132f" xsi:nil="true"/>
    <Presenter xmlns="2b0c29a6-a2e0-472b-bfb4-397922b0132f">Malaysia Airlines</Presenter>
    <Update_x0020_Date xmlns="2b0c29a6-a2e0-472b-bfb4-397922b0132f">May 29,2012</Update_x0020_Date>
    <Number xmlns="2b0c29a6-a2e0-472b-bfb4-397922b0132f">Session 5</Numb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2BD06A80CAB54CAB8AEA80CDC1F515" ma:contentTypeVersion="5" ma:contentTypeDescription="Create a new document." ma:contentTypeScope="" ma:versionID="acd50e2fe497b5e7d8dc27a6e92c3789">
  <xsd:schema xmlns:xsd="http://www.w3.org/2001/XMLSchema" xmlns:xs="http://www.w3.org/2001/XMLSchema" xmlns:p="http://schemas.microsoft.com/office/2006/metadata/properties" xmlns:ns2="2b0c29a6-a2e0-472b-bfb4-397922b0132f" targetNamespace="http://schemas.microsoft.com/office/2006/metadata/properties" ma:root="true" ma:fieldsID="5c84928c2a5c4de300c71ae487b21fdc" ns2:_="">
    <xsd:import namespace="2b0c29a6-a2e0-472b-bfb4-397922b0132f"/>
    <xsd:element name="properties">
      <xsd:complexType>
        <xsd:sequence>
          <xsd:element name="documentManagement">
            <xsd:complexType>
              <xsd:all>
                <xsd:element ref="ns2:Number" minOccurs="0"/>
                <xsd:element ref="ns2:Update_x0020_Date" minOccurs="0"/>
                <xsd:element ref="ns2:Presenter" minOccurs="0"/>
                <xsd:element ref="ns2:Category" minOccurs="0"/>
                <xsd:element ref="ns2:Type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0c29a6-a2e0-472b-bfb4-397922b0132f" elementFormDefault="qualified">
    <xsd:import namespace="http://schemas.microsoft.com/office/2006/documentManagement/types"/>
    <xsd:import namespace="http://schemas.microsoft.com/office/infopath/2007/PartnerControls"/>
    <xsd:element name="Number" ma:index="8" nillable="true" ma:displayName="Number" ma:internalName="Number">
      <xsd:simpleType>
        <xsd:restriction base="dms:Text">
          <xsd:maxLength value="255"/>
        </xsd:restriction>
      </xsd:simpleType>
    </xsd:element>
    <xsd:element name="Update_x0020_Date" ma:index="9" nillable="true" ma:displayName="Update Date" ma:internalName="Update_x0020_Date">
      <xsd:simpleType>
        <xsd:restriction base="dms:Text">
          <xsd:maxLength value="255"/>
        </xsd:restriction>
      </xsd:simpleType>
    </xsd:element>
    <xsd:element name="Presenter" ma:index="10" nillable="true" ma:displayName="Presenter" ma:internalName="Presenter">
      <xsd:simpleType>
        <xsd:restriction base="dms:Text">
          <xsd:maxLength value="255"/>
        </xsd:restriction>
      </xsd:simpleType>
    </xsd:element>
    <xsd:element name="Category" ma:index="11" nillable="true" ma:displayName="Category" ma:format="Dropdown" ma:internalName="Category">
      <xsd:simpleType>
        <xsd:union memberTypes="dms:Text">
          <xsd:simpleType>
            <xsd:restriction base="dms:Choice">
              <xsd:enumeration value="1-Report"/>
              <xsd:enumeration value="2-General Information"/>
              <xsd:enumeration value="3-Working Papers"/>
              <xsd:enumeration value="4-Information Papers"/>
              <xsd:enumeration value="5-Presentations"/>
              <xsd:enumeration value="6-Discussion papers"/>
            </xsd:restriction>
          </xsd:simpleType>
        </xsd:union>
      </xsd:simpleType>
    </xsd:element>
    <xsd:element name="Type_x0020_Name" ma:index="12" nillable="true" ma:displayName="Type Name" ma:internalName="Type_x0020_Na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E30845-DB4D-48B8-A3F9-828DB3B40F16}"/>
</file>

<file path=customXml/itemProps2.xml><?xml version="1.0" encoding="utf-8"?>
<ds:datastoreItem xmlns:ds="http://schemas.openxmlformats.org/officeDocument/2006/customXml" ds:itemID="{87AECA6E-4F8F-4612-8048-DD368ACE5C2D}"/>
</file>

<file path=customXml/itemProps3.xml><?xml version="1.0" encoding="utf-8"?>
<ds:datastoreItem xmlns:ds="http://schemas.openxmlformats.org/officeDocument/2006/customXml" ds:itemID="{5116F649-3BA5-45EC-B15C-C96257DDCB91}"/>
</file>

<file path=docProps/app.xml><?xml version="1.0" encoding="utf-8"?>
<Properties xmlns="http://schemas.openxmlformats.org/officeDocument/2006/extended-properties" xmlns:vt="http://schemas.openxmlformats.org/officeDocument/2006/docPropsVTypes">
  <TotalTime>4392</TotalTime>
  <Words>461</Words>
  <Application>Microsoft Macintosh PowerPoint</Application>
  <PresentationFormat>On-screen Show (4:3)</PresentationFormat>
  <Paragraphs>64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Pilot Considerations</vt:lpstr>
      <vt:lpstr>Pilot Solutions</vt:lpstr>
      <vt:lpstr>Outdated Information on Taxiway charts and Notams during construction. </vt:lpstr>
      <vt:lpstr>Outdated Information on Taxiway charts and Notams during construction. </vt:lpstr>
      <vt:lpstr>Outdated Information on Taxiway charts and Notams during construction. </vt:lpstr>
      <vt:lpstr>Outdated Information on Taxiway charts and Notams during construction. </vt:lpstr>
      <vt:lpstr>Outdated Information on Taxiway charts and Notams during construction. </vt:lpstr>
      <vt:lpstr>PowerPoint Presentation</vt:lpstr>
    </vt:vector>
  </TitlesOfParts>
  <Company>Die!Die!Die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Collaborative Approach - Pilot Considerations and Pilot Solutions</dc:title>
  <dc:creator>Nordahasanah Md Dahalin</dc:creator>
  <cp:lastModifiedBy>Adrian Abraham</cp:lastModifiedBy>
  <cp:revision>38</cp:revision>
  <dcterms:created xsi:type="dcterms:W3CDTF">2012-05-07T07:49:53Z</dcterms:created>
  <dcterms:modified xsi:type="dcterms:W3CDTF">2012-05-16T14:49:23Z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0x010100FC2BD06A80CAB54CAB8AEA80CDC1F515</vt:lpwstr>
  </property>
  <property fmtid="{D5CDD505-2E9C-101B-9397-08002B2CF9AE}" pid="3" name="Order">
    <vt:r8>3800</vt:r8>
  </property>
</Properties>
</file>